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9" r:id="rId4"/>
    <p:sldId id="258" r:id="rId5"/>
    <p:sldId id="284" r:id="rId6"/>
    <p:sldId id="282" r:id="rId7"/>
    <p:sldId id="265" r:id="rId8"/>
    <p:sldId id="288" r:id="rId9"/>
    <p:sldId id="281" r:id="rId10"/>
    <p:sldId id="277" r:id="rId11"/>
    <p:sldId id="278" r:id="rId12"/>
    <p:sldId id="286" r:id="rId13"/>
    <p:sldId id="280" r:id="rId14"/>
    <p:sldId id="283" r:id="rId15"/>
    <p:sldId id="279" r:id="rId16"/>
    <p:sldId id="275" r:id="rId17"/>
    <p:sldId id="287" r:id="rId18"/>
    <p:sldId id="285" r:id="rId19"/>
    <p:sldId id="262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9DB5A-F8BD-4677-8296-F72EB3FF6DE7}" type="datetimeFigureOut">
              <a:rPr lang="ru-RU" smtClean="0"/>
              <a:t>18.06.2015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FD03-8939-4541-AFD5-B371DD1A7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85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FD03-8939-4541-AFD5-B371DD1A795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9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AFD03-8939-4541-AFD5-B371DD1A795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42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8090-DFE5-4B60-843E-262D87E75A54}" type="datetime1">
              <a:rPr lang="ru-RU" smtClean="0"/>
              <a:t>18.06.2015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31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8114-D1B7-4384-8935-BF50C1DA14C4}" type="datetime1">
              <a:rPr lang="ru-RU" smtClean="0"/>
              <a:t>18.06.2015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4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EE96-0966-4C94-8CCC-DF13E4C966B5}" type="datetime1">
              <a:rPr lang="ru-RU" smtClean="0"/>
              <a:t>18.06.2015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260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CD2F-6B11-4BF0-ACAC-DB8125AF5363}" type="datetime1">
              <a:rPr lang="ru-RU" smtClean="0"/>
              <a:t>18.06.2015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8681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1D78-73F8-47C4-A973-E760F2BC46F9}" type="datetime1">
              <a:rPr lang="ru-RU" smtClean="0"/>
              <a:t>18.06.2015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95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1D90-FC1B-4E4F-B12B-D19FFE8924F2}" type="datetime1">
              <a:rPr lang="ru-RU" smtClean="0"/>
              <a:t>18.06.2015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406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9572-DE2A-43A4-B919-0829E7B36809}" type="datetime1">
              <a:rPr lang="ru-RU" smtClean="0"/>
              <a:t>18.06.2015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098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A431-0E1D-48A4-93A5-A70A65FC2955}" type="datetime1">
              <a:rPr lang="ru-RU" smtClean="0"/>
              <a:t>18.06.2015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141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CB11-F1FF-4707-A6BF-11345D824AD1}" type="datetime1">
              <a:rPr lang="ru-RU" smtClean="0"/>
              <a:t>18.06.2015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63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081E-0556-4681-9CE7-448D996245E9}" type="datetime1">
              <a:rPr lang="ru-RU" smtClean="0"/>
              <a:t>18.06.2015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51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7BFC0-25A2-4525-881A-42B65B13035B}" type="datetime1">
              <a:rPr lang="ru-RU" smtClean="0"/>
              <a:t>18.06.2015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50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51CD-8F1E-4D69-9A06-D13533687B8D}" type="datetime1">
              <a:rPr lang="ru-RU" smtClean="0"/>
              <a:t>18.06.2015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54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A38A4-3622-4C03-87B6-9BA5D59D94ED}" type="datetime1">
              <a:rPr lang="ru-RU" smtClean="0"/>
              <a:t>18.06.2015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0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F9C4-2D39-4B34-BC7A-6DE8B7C999EB}" type="datetime1">
              <a:rPr lang="ru-RU" smtClean="0"/>
              <a:t>18.06.2015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8893-3B6D-4CFF-B8B6-DF83394B6A3F}" type="datetime1">
              <a:rPr lang="ru-RU" smtClean="0"/>
              <a:t>18.06.2015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7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156D-EAF2-4EE0-BE9B-9DD8BF4D0C8E}" type="datetime1">
              <a:rPr lang="ru-RU" smtClean="0"/>
              <a:t>18.06.2015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65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F273-11FD-4E0C-8671-6B4B7ED77007}" type="datetime1">
              <a:rPr lang="ru-RU" smtClean="0"/>
              <a:t>18.06.2015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9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A8CA03C-21A2-48E7-8408-94693E00FD9E}" type="datetime1">
              <a:rPr lang="ru-RU" smtClean="0"/>
              <a:t>18.06.2015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57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5293" y="1783645"/>
            <a:ext cx="11669372" cy="2425263"/>
          </a:xfrm>
        </p:spPr>
        <p:txBody>
          <a:bodyPr>
            <a:noAutofit/>
          </a:bodyPr>
          <a:lstStyle/>
          <a:p>
            <a:pPr algn="l"/>
            <a:r>
              <a:rPr lang="ru-RU" b="1" dirty="0" smtClean="0">
                <a:latin typeface="Calibri" panose="020F0502020204030204" pitchFamily="34" charset="0"/>
                <a:cs typeface="Arial" panose="020B0604020202020204" pitchFamily="34" charset="0"/>
              </a:rPr>
              <a:t>Разработка системы автоматического отслеживания перемещения группы лабораторных ры</a:t>
            </a:r>
            <a:r>
              <a:rPr lang="ru-RU" b="1" dirty="0">
                <a:latin typeface="Calibri" panose="020F0502020204030204" pitchFamily="34" charset="0"/>
                <a:cs typeface="Arial" panose="020B0604020202020204" pitchFamily="34" charset="0"/>
              </a:rPr>
              <a:t>б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35577" y="4635570"/>
            <a:ext cx="5256088" cy="1192025"/>
          </a:xfrm>
        </p:spPr>
        <p:txBody>
          <a:bodyPr>
            <a:normAutofit fontScale="77500" lnSpcReduction="20000"/>
          </a:bodyPr>
          <a:lstStyle/>
          <a:p>
            <a:pPr algn="l">
              <a:spcBef>
                <a:spcPts val="0"/>
              </a:spcBef>
            </a:pPr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Студент: Липкин </a:t>
            </a:r>
            <a:r>
              <a:rPr lang="ru-RU" sz="2000" dirty="0">
                <a:latin typeface="Calibri" panose="020F0502020204030204" pitchFamily="34" charset="0"/>
                <a:cs typeface="Arial" panose="020B0604020202020204" pitchFamily="34" charset="0"/>
              </a:rPr>
              <a:t>Евгений Олегович</a:t>
            </a:r>
          </a:p>
          <a:p>
            <a:pPr algn="l">
              <a:spcBef>
                <a:spcPts val="0"/>
              </a:spcBef>
            </a:pPr>
            <a:r>
              <a:rPr lang="ru-RU" sz="2000" dirty="0">
                <a:latin typeface="Calibri" panose="020F0502020204030204" pitchFamily="34" charset="0"/>
                <a:cs typeface="Arial" panose="020B0604020202020204" pitchFamily="34" charset="0"/>
              </a:rPr>
              <a:t>Научный руководитель: Куликов Виктор Александрович</a:t>
            </a:r>
          </a:p>
          <a:p>
            <a:pPr algn="l">
              <a:spcBef>
                <a:spcPts val="0"/>
              </a:spcBef>
            </a:pPr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Институт автоматики </a:t>
            </a:r>
            <a:r>
              <a:rPr lang="ru-RU" sz="2000" dirty="0">
                <a:latin typeface="Calibri" panose="020F0502020204030204" pitchFamily="34" charset="0"/>
                <a:cs typeface="Arial" panose="020B0604020202020204" pitchFamily="34" charset="0"/>
              </a:rPr>
              <a:t>и </a:t>
            </a:r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электрометрии </a:t>
            </a:r>
            <a:r>
              <a:rPr lang="ru-RU" sz="2000" dirty="0">
                <a:latin typeface="Calibri" panose="020F0502020204030204" pitchFamily="34" charset="0"/>
                <a:cs typeface="Arial" panose="020B0604020202020204" pitchFamily="34" charset="0"/>
              </a:rPr>
              <a:t>СО </a:t>
            </a:r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РАН </a:t>
            </a:r>
            <a:endParaRPr lang="en-US" sz="2000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Лаборатория </a:t>
            </a:r>
            <a:r>
              <a:rPr lang="ru-RU" sz="2000" dirty="0">
                <a:latin typeface="Calibri" panose="020F0502020204030204" pitchFamily="34" charset="0"/>
                <a:cs typeface="Arial" panose="020B0604020202020204" pitchFamily="34" charset="0"/>
              </a:rPr>
              <a:t>цифровых методов обработки изображений</a:t>
            </a:r>
          </a:p>
          <a:p>
            <a:pPr algn="r">
              <a:spcBef>
                <a:spcPts val="0"/>
              </a:spcBef>
            </a:pP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24" y="389424"/>
            <a:ext cx="1797671" cy="10584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55" y="389424"/>
            <a:ext cx="1003659" cy="10584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91" y="409915"/>
            <a:ext cx="1953501" cy="10584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77" y="395199"/>
            <a:ext cx="1073120" cy="10731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60" y="409915"/>
            <a:ext cx="2518840" cy="11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>
                <a:latin typeface="Calibri" panose="020F0502020204030204" pitchFamily="34" charset="0"/>
              </a:rPr>
              <a:t>Программная часть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10</a:t>
            </a:fld>
            <a:endParaRPr lang="ru-RU" sz="4000" dirty="0">
              <a:latin typeface="Calibri" panose="020F050202020403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242754" y="1963133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Кадр с 2й видеокамеры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470399" y="4654587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Вычисление 3</a:t>
            </a:r>
            <a:r>
              <a:rPr lang="en-US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D </a:t>
            </a:r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координат 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470399" y="5325645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Визуализация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2720621" y="1963133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Кадр с 1й видеокамеры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720620" y="2637528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Вычитание фона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242754" y="2636051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Вычитание фона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2720620" y="3311923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Бинаризация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242754" y="3312471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Бинаризация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720620" y="3983529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Вычисление </a:t>
            </a:r>
            <a:r>
              <a:rPr lang="en-US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2D </a:t>
            </a:r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координат 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242754" y="3983529"/>
            <a:ext cx="3138312" cy="49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Вычисление </a:t>
            </a:r>
            <a:r>
              <a:rPr lang="en-US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2D </a:t>
            </a:r>
            <a:r>
              <a:rPr lang="ru-RU" sz="2000" dirty="0" smtClean="0">
                <a:latin typeface="Calibri" panose="020F0502020204030204" pitchFamily="34" charset="0"/>
                <a:cs typeface="Arial" panose="020B0604020202020204" pitchFamily="34" charset="0"/>
              </a:rPr>
              <a:t>координат </a:t>
            </a:r>
            <a:endParaRPr lang="ru-RU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Прямая со стрелкой 42"/>
          <p:cNvCxnSpPr>
            <a:stCxn id="16" idx="2"/>
            <a:endCxn id="17" idx="0"/>
          </p:cNvCxnSpPr>
          <p:nvPr/>
        </p:nvCxnSpPr>
        <p:spPr>
          <a:xfrm flipH="1">
            <a:off x="4289776" y="2454595"/>
            <a:ext cx="1" cy="182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>
            <a:off x="4289775" y="3144257"/>
            <a:ext cx="3" cy="167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flipH="1">
            <a:off x="4289775" y="3788118"/>
            <a:ext cx="1" cy="182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endCxn id="22" idx="0"/>
          </p:cNvCxnSpPr>
          <p:nvPr/>
        </p:nvCxnSpPr>
        <p:spPr>
          <a:xfrm flipH="1">
            <a:off x="7811910" y="3773399"/>
            <a:ext cx="2" cy="210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>
            <a:off x="7811910" y="3129662"/>
            <a:ext cx="1" cy="182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18" idx="0"/>
          </p:cNvCxnSpPr>
          <p:nvPr/>
        </p:nvCxnSpPr>
        <p:spPr>
          <a:xfrm>
            <a:off x="7811910" y="2452043"/>
            <a:ext cx="0" cy="184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>
            <a:off x="6039550" y="5142103"/>
            <a:ext cx="1" cy="182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>
            <a:off x="6039550" y="4229260"/>
            <a:ext cx="11284" cy="4269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21" idx="3"/>
          </p:cNvCxnSpPr>
          <p:nvPr/>
        </p:nvCxnSpPr>
        <p:spPr>
          <a:xfrm flipV="1">
            <a:off x="5858932" y="4228426"/>
            <a:ext cx="372520" cy="8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5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Глобальная система координат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5355" y="1655297"/>
            <a:ext cx="4533968" cy="136412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dirty="0" smtClean="0">
                <a:effectLst/>
                <a:latin typeface="Calibri" panose="020F0502020204030204" pitchFamily="34" charset="0"/>
              </a:rPr>
              <a:t>Калибровочная </a:t>
            </a:r>
            <a:r>
              <a:rPr lang="ru-RU" dirty="0">
                <a:effectLst/>
                <a:latin typeface="Calibri" panose="020F0502020204030204" pitchFamily="34" charset="0"/>
              </a:rPr>
              <a:t>доска – доска с закрашенными кругами в прямоугольной сетке размером 9 * </a:t>
            </a:r>
            <a:r>
              <a:rPr lang="ru-RU" dirty="0" smtClean="0">
                <a:effectLst/>
                <a:latin typeface="Calibri" panose="020F0502020204030204" pitchFamily="34" charset="0"/>
              </a:rPr>
              <a:t>8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11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30" y="3207838"/>
            <a:ext cx="4318715" cy="3239036"/>
          </a:xfrm>
          <a:prstGeom prst="rect">
            <a:avLst/>
          </a:prstGeom>
        </p:spPr>
      </p:pic>
      <p:pic>
        <p:nvPicPr>
          <p:cNvPr id="10" name="Рисунок 9" descr="D:\Coding\fishtracker\build-fishtracker-Desktop_Qt_5_2_1_MSVC2010-Release\image1150312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3207838"/>
            <a:ext cx="4397088" cy="323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42" y="3600114"/>
            <a:ext cx="1647619" cy="1590476"/>
          </a:xfrm>
          <a:prstGeom prst="rect">
            <a:avLst/>
          </a:prstGeom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5966910" y="1504802"/>
            <a:ext cx="4588554" cy="151462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dirty="0">
                <a:effectLst/>
                <a:latin typeface="Calibri" panose="020F0502020204030204" pitchFamily="34" charset="0"/>
              </a:rPr>
              <a:t>Пример изображения с видеокамеры. На кадре заснят аквариум с тремя лабораторными рыбами. На дне аквариума лежит гравий, а справа вверху можно заметить пузыри от компрессора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Поиск движущихся объектов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32449"/>
            <a:ext cx="4318715" cy="125545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Построение фона;</a:t>
            </a:r>
          </a:p>
          <a:p>
            <a:r>
              <a:rPr lang="ru-RU" dirty="0" smtClean="0">
                <a:latin typeface="Calibri" panose="020F0502020204030204" pitchFamily="34" charset="0"/>
              </a:rPr>
              <a:t>Вычитание фона;</a:t>
            </a:r>
          </a:p>
          <a:p>
            <a:r>
              <a:rPr lang="ru-RU" dirty="0" smtClean="0">
                <a:latin typeface="Calibri" panose="020F0502020204030204" pitchFamily="34" charset="0"/>
              </a:rPr>
              <a:t>Устранение шума.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12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3296993"/>
            <a:ext cx="4318715" cy="3239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6370255" y="1580050"/>
                <a:ext cx="37595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𝐵𝐺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𝑚𝑒𝑑𝑖𝑎𝑛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=1..50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255" y="1580050"/>
                <a:ext cx="3759555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18033" r="-12966" b="-1852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/>
          <p:cNvSpPr txBox="1">
            <a:spLocks/>
          </p:cNvSpPr>
          <p:nvPr/>
        </p:nvSpPr>
        <p:spPr>
          <a:xfrm>
            <a:off x="5556934" y="2193519"/>
            <a:ext cx="5386196" cy="8593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dirty="0">
                <a:effectLst/>
                <a:latin typeface="Calibri" panose="020F0502020204030204" pitchFamily="34" charset="0"/>
              </a:rPr>
              <a:t>Размытие изображения является усреднением по прямоугольной области размером </a:t>
            </a:r>
            <a:r>
              <a:rPr lang="ru-RU" i="1" dirty="0">
                <a:effectLst/>
                <a:latin typeface="Calibri" panose="020F0502020204030204" pitchFamily="34" charset="0"/>
              </a:rPr>
              <a:t>(</a:t>
            </a:r>
            <a:r>
              <a:rPr lang="en-US" i="1" dirty="0">
                <a:effectLst/>
                <a:latin typeface="Calibri" panose="020F0502020204030204" pitchFamily="34" charset="0"/>
              </a:rPr>
              <a:t>w</a:t>
            </a:r>
            <a:r>
              <a:rPr lang="ru-RU" i="1" dirty="0">
                <a:effectLst/>
                <a:latin typeface="Calibri" panose="020F0502020204030204" pitchFamily="34" charset="0"/>
              </a:rPr>
              <a:t> * </a:t>
            </a:r>
            <a:r>
              <a:rPr lang="en-US" i="1" dirty="0">
                <a:effectLst/>
                <a:latin typeface="Calibri" panose="020F0502020204030204" pitchFamily="34" charset="0"/>
              </a:rPr>
              <a:t>h</a:t>
            </a:r>
            <a:r>
              <a:rPr lang="ru-RU" i="1" dirty="0">
                <a:effectLst/>
                <a:latin typeface="Calibri" panose="020F0502020204030204" pitchFamily="34" charset="0"/>
              </a:rPr>
              <a:t>)</a:t>
            </a:r>
            <a:r>
              <a:rPr lang="ru-RU" dirty="0">
                <a:effectLst/>
                <a:latin typeface="Calibri" panose="020F0502020204030204" pitchFamily="34" charset="0"/>
              </a:rPr>
              <a:t>. 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88" y="3296992"/>
            <a:ext cx="4318716" cy="32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Поиск движущихся объектов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4" y="1604398"/>
            <a:ext cx="5603738" cy="1704734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Пороговая бинаризация;</a:t>
            </a:r>
          </a:p>
          <a:p>
            <a:r>
              <a:rPr lang="ru-RU" dirty="0" smtClean="0">
                <a:latin typeface="Calibri" panose="020F0502020204030204" pitchFamily="34" charset="0"/>
              </a:rPr>
              <a:t>Поиск связных областей;</a:t>
            </a:r>
          </a:p>
          <a:p>
            <a:r>
              <a:rPr lang="ru-RU" dirty="0" smtClean="0">
                <a:latin typeface="Calibri" panose="020F0502020204030204" pitchFamily="34" charset="0"/>
              </a:rPr>
              <a:t>Фильтрация связных областей по площади.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13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9" name="Рисунок 8" descr="C:\Users\superuser\Desktop\image1test1binar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3333481"/>
            <a:ext cx="4358596" cy="327789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272391" y="1316775"/>
                <a:ext cx="4986365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&amp;1, если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𝐵𝐺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&amp;0,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391" y="1316775"/>
                <a:ext cx="4986365" cy="7101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5272391" y="1989730"/>
                <a:ext cx="6582383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&amp;0, если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если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∈связной области с индексом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391" y="1989730"/>
                <a:ext cx="6582383" cy="7101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 descr="D:\Coding\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3372879"/>
            <a:ext cx="4314825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4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Поиск координат движущихся объектов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476349"/>
            <a:ext cx="10353762" cy="892313"/>
          </a:xfrm>
        </p:spPr>
        <p:txBody>
          <a:bodyPr>
            <a:normAutofit/>
          </a:bodyPr>
          <a:lstStyle/>
          <a:p>
            <a:r>
              <a:rPr lang="ru-RU" dirty="0" smtClean="0">
                <a:effectLst/>
                <a:latin typeface="Calibri" panose="020F0502020204030204" pitchFamily="34" charset="0"/>
              </a:rPr>
              <a:t>Поиск центров масс связных областей;</a:t>
            </a:r>
          </a:p>
          <a:p>
            <a:r>
              <a:rPr lang="ru-RU" dirty="0">
                <a:effectLst/>
                <a:latin typeface="Calibri" panose="020F0502020204030204" pitchFamily="34" charset="0"/>
              </a:rPr>
              <a:t>Устранение оптических </a:t>
            </a:r>
            <a:r>
              <a:rPr lang="ru-RU" dirty="0" smtClean="0">
                <a:effectLst/>
                <a:latin typeface="Calibri" panose="020F0502020204030204" pitchFamily="34" charset="0"/>
              </a:rPr>
              <a:t>искажений.</a:t>
            </a:r>
            <a:endParaRPr lang="ru-RU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14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10" name="Рисунок 9" descr="D:\Coding\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3308320"/>
            <a:ext cx="4379738" cy="327789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225080" y="2328716"/>
                <a:ext cx="9436435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𝑐𝑜𝑟𝑟𝑒𝑐𝑡𝑒𝑑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080" y="2328716"/>
                <a:ext cx="9436435" cy="404983"/>
              </a:xfrm>
              <a:prstGeom prst="rect">
                <a:avLst/>
              </a:prstGeom>
              <a:blipFill rotWithShape="0">
                <a:blip r:embed="rId3"/>
                <a:stretch>
                  <a:fillRect t="-104545" b="-16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445874" y="2634267"/>
                <a:ext cx="8994843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𝑐𝑜𝑟𝑟𝑒𝑐𝑡𝑒𝑑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)(1+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874" y="2634267"/>
                <a:ext cx="8994843" cy="506870"/>
              </a:xfrm>
              <a:prstGeom prst="rect">
                <a:avLst/>
              </a:prstGeom>
              <a:blipFill rotWithShape="0">
                <a:blip r:embed="rId4"/>
                <a:stretch>
                  <a:fillRect t="-179518" r="-9688" b="-2614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5785775" y="3929749"/>
                <a:ext cx="4564455" cy="795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75" y="3929749"/>
                <a:ext cx="4564455" cy="7954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5785775" y="4829186"/>
                <a:ext cx="4556632" cy="795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75" y="4829186"/>
                <a:ext cx="4556632" cy="7954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2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Триангуляция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942551"/>
          </a:xfrm>
        </p:spPr>
        <p:txBody>
          <a:bodyPr/>
          <a:lstStyle/>
          <a:p>
            <a:r>
              <a:rPr lang="ru-RU" dirty="0" smtClean="0">
                <a:latin typeface="Calibri" panose="020F0502020204030204" pitchFamily="34" charset="0"/>
              </a:rPr>
              <a:t>Сопоставление объектов;</a:t>
            </a:r>
          </a:p>
          <a:p>
            <a:r>
              <a:rPr lang="ru-RU" dirty="0" smtClean="0">
                <a:latin typeface="Calibri" panose="020F0502020204030204" pitchFamily="34" charset="0"/>
              </a:rPr>
              <a:t>Оценивание трехмерных координат;</a:t>
            </a:r>
          </a:p>
          <a:p>
            <a:r>
              <a:rPr lang="ru-RU" dirty="0" smtClean="0">
                <a:latin typeface="Calibri" panose="020F0502020204030204" pitchFamily="34" charset="0"/>
              </a:rPr>
              <a:t>Визуализация.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15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9" name="Рисунок 8" descr="C:\Users\superuser\Desktop\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6" y="3685849"/>
            <a:ext cx="4296333" cy="298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:\Users\superuser\Desktop\vis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9"/>
          <a:stretch/>
        </p:blipFill>
        <p:spPr bwMode="auto">
          <a:xfrm>
            <a:off x="5509450" y="3675000"/>
            <a:ext cx="5004561" cy="29962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448782" y="1114954"/>
                <a:ext cx="7466011" cy="930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p>
                                                <m:r>
                                                  <a:rPr lang="ru-RU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p>
                                                <m:r>
                                                  <a:rPr lang="ru-RU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p>
                                                <m:r>
                                                  <a:rPr lang="ru-RU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p>
                                                <m:r>
                                                  <a:rPr lang="ru-RU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ru-RU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782" y="1114954"/>
                <a:ext cx="7466011" cy="9301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6587248" y="2324438"/>
                <a:ext cx="3189078" cy="7678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248" y="2324438"/>
                <a:ext cx="3189078" cy="7678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Надпись 33"/>
          <p:cNvSpPr txBox="1">
            <a:spLocks noChangeArrowheads="1"/>
          </p:cNvSpPr>
          <p:nvPr/>
        </p:nvSpPr>
        <p:spPr bwMode="auto">
          <a:xfrm>
            <a:off x="6682137" y="3766984"/>
            <a:ext cx="3619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ru-RU" sz="11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Надпись 14"/>
          <p:cNvSpPr txBox="1">
            <a:spLocks noChangeArrowheads="1"/>
          </p:cNvSpPr>
          <p:nvPr/>
        </p:nvSpPr>
        <p:spPr bwMode="auto">
          <a:xfrm>
            <a:off x="3713028" y="9136876"/>
            <a:ext cx="3619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ru-RU" sz="11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X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Надпись 20"/>
          <p:cNvSpPr txBox="1">
            <a:spLocks noChangeArrowheads="1"/>
          </p:cNvSpPr>
          <p:nvPr/>
        </p:nvSpPr>
        <p:spPr bwMode="auto">
          <a:xfrm>
            <a:off x="5865014" y="4839759"/>
            <a:ext cx="3619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ru-RU" sz="11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Y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Надпись 14"/>
          <p:cNvSpPr txBox="1">
            <a:spLocks noChangeArrowheads="1"/>
          </p:cNvSpPr>
          <p:nvPr/>
        </p:nvSpPr>
        <p:spPr bwMode="auto">
          <a:xfrm>
            <a:off x="7044087" y="4336225"/>
            <a:ext cx="3619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ru-RU" sz="11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X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Результаты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44777"/>
            <a:ext cx="9600216" cy="3780260"/>
          </a:xfrm>
        </p:spPr>
        <p:txBody>
          <a:bodyPr>
            <a:normAutofit fontScale="77500" lnSpcReduction="20000"/>
          </a:bodyPr>
          <a:lstStyle/>
          <a:p>
            <a:r>
              <a:rPr lang="ru-RU" sz="3600" dirty="0">
                <a:effectLst/>
                <a:latin typeface="Calibri" panose="020F0502020204030204" pitchFamily="34" charset="0"/>
              </a:rPr>
              <a:t>Разработана система, позволяющая получать трехмерные координаты трех аквариумных рыб с точностью до 0.5 </a:t>
            </a:r>
            <a:r>
              <a:rPr lang="ru-RU" sz="3600" dirty="0" smtClean="0">
                <a:effectLst/>
                <a:latin typeface="Calibri" panose="020F0502020204030204" pitchFamily="34" charset="0"/>
              </a:rPr>
              <a:t>мм и </a:t>
            </a:r>
            <a:r>
              <a:rPr lang="ru-RU" sz="3600" dirty="0">
                <a:effectLst/>
                <a:latin typeface="Calibri" panose="020F0502020204030204" pitchFamily="34" charset="0"/>
              </a:rPr>
              <a:t>визуализирующая их в трехмерном пространстве. </a:t>
            </a:r>
            <a:endParaRPr lang="ru-RU" sz="3600" dirty="0" smtClean="0">
              <a:effectLst/>
              <a:latin typeface="Calibri" panose="020F0502020204030204" pitchFamily="34" charset="0"/>
            </a:endParaRPr>
          </a:p>
          <a:p>
            <a:r>
              <a:rPr lang="ru-RU" sz="3600" dirty="0" smtClean="0">
                <a:effectLst/>
                <a:latin typeface="Calibri" panose="020F0502020204030204" pitchFamily="34" charset="0"/>
              </a:rPr>
              <a:t>Частота </a:t>
            </a:r>
            <a:r>
              <a:rPr lang="ru-RU" sz="3600" dirty="0">
                <a:effectLst/>
                <a:latin typeface="Calibri" panose="020F0502020204030204" pitchFamily="34" charset="0"/>
              </a:rPr>
              <a:t>работы алгоритма составляет 25 кадров в секунду на компьютере </a:t>
            </a:r>
            <a:r>
              <a:rPr lang="ru-RU" sz="3600" dirty="0" smtClean="0">
                <a:effectLst/>
                <a:latin typeface="Calibri" panose="020F0502020204030204" pitchFamily="34" charset="0"/>
              </a:rPr>
              <a:t>с техническими </a:t>
            </a:r>
            <a:r>
              <a:rPr lang="ru-RU" sz="3600" dirty="0">
                <a:effectLst/>
                <a:latin typeface="Calibri" panose="020F0502020204030204" pitchFamily="34" charset="0"/>
              </a:rPr>
              <a:t>характеристиками: операционная система </a:t>
            </a:r>
            <a:r>
              <a:rPr lang="ru-RU" sz="3600" dirty="0" err="1">
                <a:effectLst/>
                <a:latin typeface="Calibri" panose="020F0502020204030204" pitchFamily="34" charset="0"/>
              </a:rPr>
              <a:t>Windows</a:t>
            </a:r>
            <a:r>
              <a:rPr lang="ru-RU" sz="3600" dirty="0">
                <a:effectLst/>
                <a:latin typeface="Calibri" panose="020F0502020204030204" pitchFamily="34" charset="0"/>
              </a:rPr>
              <a:t> 7, процессор </a:t>
            </a:r>
            <a:r>
              <a:rPr lang="en-US" sz="3600" dirty="0">
                <a:effectLst/>
                <a:latin typeface="Calibri" panose="020F0502020204030204" pitchFamily="34" charset="0"/>
              </a:rPr>
              <a:t>AMD Phenom II x</a:t>
            </a:r>
            <a:r>
              <a:rPr lang="ru-RU" sz="3600" dirty="0">
                <a:effectLst/>
                <a:latin typeface="Calibri" panose="020F0502020204030204" pitchFamily="34" charset="0"/>
              </a:rPr>
              <a:t>6 1055</a:t>
            </a:r>
            <a:r>
              <a:rPr lang="en-US" sz="3600" dirty="0">
                <a:effectLst/>
                <a:latin typeface="Calibri" panose="020F0502020204030204" pitchFamily="34" charset="0"/>
              </a:rPr>
              <a:t>T</a:t>
            </a:r>
            <a:r>
              <a:rPr lang="ru-RU" sz="3600" dirty="0">
                <a:effectLst/>
                <a:latin typeface="Calibri" panose="020F0502020204030204" pitchFamily="34" charset="0"/>
              </a:rPr>
              <a:t> 2.8 ГГц, 8 ГБ ОЗУ, видеокарта </a:t>
            </a:r>
            <a:r>
              <a:rPr lang="en-US" sz="3600" dirty="0">
                <a:effectLst/>
                <a:latin typeface="Calibri" panose="020F0502020204030204" pitchFamily="34" charset="0"/>
              </a:rPr>
              <a:t>NVIDIA GeForce GTS</a:t>
            </a:r>
            <a:r>
              <a:rPr lang="ru-RU" sz="3600" dirty="0">
                <a:effectLst/>
                <a:latin typeface="Calibri" panose="020F0502020204030204" pitchFamily="34" charset="0"/>
              </a:rPr>
              <a:t> 450 c 4 ГБ памяти и 100 МБ свободного места на жестком диске.</a:t>
            </a:r>
          </a:p>
          <a:p>
            <a:endParaRPr lang="ru-RU" sz="3600" dirty="0" smtClean="0">
              <a:effectLst/>
              <a:latin typeface="Calibri" panose="020F0502020204030204" pitchFamily="34" charset="0"/>
            </a:endParaRPr>
          </a:p>
          <a:p>
            <a:endParaRPr lang="ru-RU" sz="3600" dirty="0" smtClean="0">
              <a:effectLst/>
              <a:latin typeface="Calibri" panose="020F0502020204030204" pitchFamily="34" charset="0"/>
            </a:endParaRPr>
          </a:p>
          <a:p>
            <a:pPr>
              <a:buFontTx/>
              <a:buChar char="-"/>
            </a:pPr>
            <a:endParaRPr lang="ru-RU" sz="360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16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1902" y="187537"/>
            <a:ext cx="2818209" cy="3757611"/>
          </a:xfrm>
          <a:prstGeom prst="rect">
            <a:avLst/>
          </a:prstGeom>
        </p:spPr>
      </p:pic>
      <p:pic>
        <p:nvPicPr>
          <p:cNvPr id="6" name="Объект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9" y="5716086"/>
            <a:ext cx="1540253" cy="10268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53" y="5716086"/>
            <a:ext cx="833696" cy="10268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82" y="5716086"/>
            <a:ext cx="1026835" cy="10268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32" y="5718548"/>
            <a:ext cx="2243379" cy="102437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418" y="5719863"/>
            <a:ext cx="824551" cy="102305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33" y="5721400"/>
            <a:ext cx="1369115" cy="10268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17" y="5716086"/>
            <a:ext cx="1453101" cy="10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Результаты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44777"/>
            <a:ext cx="9600216" cy="3780260"/>
          </a:xfrm>
        </p:spPr>
        <p:txBody>
          <a:bodyPr>
            <a:normAutofit fontScale="92500" lnSpcReduction="20000"/>
          </a:bodyPr>
          <a:lstStyle/>
          <a:p>
            <a:r>
              <a:rPr lang="ru-RU" sz="3600" dirty="0" smtClean="0">
                <a:effectLst/>
                <a:latin typeface="Calibri" panose="020F0502020204030204" pitchFamily="34" charset="0"/>
              </a:rPr>
              <a:t>Проанализирована проблема;</a:t>
            </a:r>
          </a:p>
          <a:p>
            <a:r>
              <a:rPr lang="ru-RU" sz="3600" dirty="0" smtClean="0">
                <a:effectLst/>
                <a:latin typeface="Calibri" panose="020F0502020204030204" pitchFamily="34" charset="0"/>
              </a:rPr>
              <a:t>Выявлены требования;</a:t>
            </a:r>
          </a:p>
          <a:p>
            <a:r>
              <a:rPr lang="ru-RU" sz="3600" dirty="0" smtClean="0">
                <a:effectLst/>
                <a:latin typeface="Calibri" panose="020F0502020204030204" pitchFamily="34" charset="0"/>
              </a:rPr>
              <a:t>Разработана и сконструирована аппаратная часть системы;</a:t>
            </a:r>
          </a:p>
          <a:p>
            <a:r>
              <a:rPr lang="ru-RU" sz="3600" dirty="0" smtClean="0">
                <a:effectLst/>
                <a:latin typeface="Calibri" panose="020F0502020204030204" pitchFamily="34" charset="0"/>
              </a:rPr>
              <a:t>Реализован алгоритм вычисления трёхмерных координат объектов;</a:t>
            </a:r>
          </a:p>
          <a:p>
            <a:r>
              <a:rPr lang="ru-RU" sz="3600" dirty="0" smtClean="0">
                <a:effectLst/>
                <a:latin typeface="Calibri" panose="020F0502020204030204" pitchFamily="34" charset="0"/>
              </a:rPr>
              <a:t>Разработана визуализация объектов.</a:t>
            </a:r>
          </a:p>
          <a:p>
            <a:endParaRPr lang="ru-RU" sz="3600" dirty="0" smtClean="0">
              <a:effectLst/>
              <a:latin typeface="Calibri" panose="020F0502020204030204" pitchFamily="34" charset="0"/>
            </a:endParaRPr>
          </a:p>
          <a:p>
            <a:endParaRPr lang="ru-RU" sz="3600" dirty="0" smtClean="0">
              <a:effectLst/>
              <a:latin typeface="Calibri" panose="020F0502020204030204" pitchFamily="34" charset="0"/>
            </a:endParaRPr>
          </a:p>
          <a:p>
            <a:pPr>
              <a:buFontTx/>
              <a:buChar char="-"/>
            </a:pPr>
            <a:endParaRPr lang="ru-RU" sz="360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17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1902" y="187537"/>
            <a:ext cx="2818209" cy="3757611"/>
          </a:xfrm>
          <a:prstGeom prst="rect">
            <a:avLst/>
          </a:prstGeom>
        </p:spPr>
      </p:pic>
      <p:pic>
        <p:nvPicPr>
          <p:cNvPr id="6" name="Объект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9" y="5716086"/>
            <a:ext cx="1540253" cy="10268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53" y="5716086"/>
            <a:ext cx="833696" cy="10268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82" y="5716086"/>
            <a:ext cx="1026835" cy="10268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32" y="5718548"/>
            <a:ext cx="2243379" cy="102437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418" y="5719863"/>
            <a:ext cx="824551" cy="102305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33" y="5721400"/>
            <a:ext cx="1369115" cy="10268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17" y="5716086"/>
            <a:ext cx="1453101" cy="10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9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Апробация работы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44777"/>
            <a:ext cx="9600216" cy="3780260"/>
          </a:xfrm>
        </p:spPr>
        <p:txBody>
          <a:bodyPr>
            <a:normAutofit/>
          </a:bodyPr>
          <a:lstStyle/>
          <a:p>
            <a:r>
              <a:rPr lang="ru-RU" sz="3600" dirty="0" smtClean="0">
                <a:effectLst/>
                <a:latin typeface="Calibri" panose="020F0502020204030204" pitchFamily="34" charset="0"/>
              </a:rPr>
              <a:t>Публикация в тезисах на МНСК 2015;</a:t>
            </a:r>
          </a:p>
          <a:p>
            <a:r>
              <a:rPr lang="ru-RU" sz="3600" dirty="0" smtClean="0">
                <a:effectLst/>
                <a:latin typeface="Calibri" panose="020F0502020204030204" pitchFamily="34" charset="0"/>
              </a:rPr>
              <a:t>Диплом третей степени на МНСК 2015.</a:t>
            </a:r>
          </a:p>
          <a:p>
            <a:endParaRPr lang="ru-RU" sz="3600" dirty="0" smtClean="0">
              <a:effectLst/>
              <a:latin typeface="Calibri" panose="020F0502020204030204" pitchFamily="34" charset="0"/>
            </a:endParaRPr>
          </a:p>
          <a:p>
            <a:pPr>
              <a:buFontTx/>
              <a:buChar char="-"/>
            </a:pPr>
            <a:endParaRPr lang="ru-RU" sz="360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18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1902" y="187537"/>
            <a:ext cx="2818209" cy="37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0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7443" y="1141861"/>
            <a:ext cx="10353762" cy="4235355"/>
          </a:xfrm>
        </p:spPr>
        <p:txBody>
          <a:bodyPr/>
          <a:lstStyle/>
          <a:p>
            <a:r>
              <a:rPr lang="ru-RU" b="1" dirty="0" smtClean="0">
                <a:latin typeface="Calibri" panose="020F0502020204030204" pitchFamily="34" charset="0"/>
              </a:rPr>
              <a:t>Спасибо за внимание!</a:t>
            </a:r>
            <a:endParaRPr lang="ru-RU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3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Проблема</a:t>
            </a:r>
            <a:endParaRPr lang="ru-RU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128005"/>
            <a:ext cx="10106506" cy="223454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3200" dirty="0" smtClean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У </a:t>
            </a:r>
            <a:r>
              <a:rPr lang="ru-RU" sz="32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ЛИН СО РАН существует задача автоматического отслеживания перемещения группы лабораторных рыб для изучения акустической чувствительности.</a:t>
            </a:r>
            <a:endParaRPr lang="ru-RU" sz="32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2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87" y="3888956"/>
            <a:ext cx="4012081" cy="27561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458" y="-154530"/>
            <a:ext cx="2269106" cy="30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Актуальность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3161" y="2007086"/>
            <a:ext cx="11110911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3200" dirty="0" smtClean="0">
                <a:latin typeface="Calibri" panose="020F0502020204030204" pitchFamily="34" charset="0"/>
              </a:rPr>
              <a:t>Существующие системы определяют:</a:t>
            </a:r>
            <a:br>
              <a:rPr lang="ru-RU" sz="3200" dirty="0" smtClean="0">
                <a:latin typeface="Calibri" panose="020F0502020204030204" pitchFamily="34" charset="0"/>
              </a:rPr>
            </a:br>
            <a:endParaRPr lang="ru-RU" sz="3200" dirty="0" smtClean="0">
              <a:latin typeface="Calibri" panose="020F0502020204030204" pitchFamily="34" charset="0"/>
            </a:endParaRPr>
          </a:p>
          <a:p>
            <a:r>
              <a:rPr lang="ru-RU" sz="3200" dirty="0" smtClean="0">
                <a:latin typeface="Calibri" panose="020F0502020204030204" pitchFamily="34" charset="0"/>
              </a:rPr>
              <a:t>двухмерные координаты рыб;</a:t>
            </a:r>
          </a:p>
          <a:p>
            <a:r>
              <a:rPr lang="ru-RU" sz="3200" dirty="0" smtClean="0">
                <a:latin typeface="Calibri" panose="020F0502020204030204" pitchFamily="34" charset="0"/>
              </a:rPr>
              <a:t>трехмерные координаты одной рыбы.</a:t>
            </a:r>
            <a:endParaRPr lang="ru-RU" sz="320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3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01" y="372638"/>
            <a:ext cx="3299478" cy="24746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4882" r="2053" b="5541"/>
          <a:stretch/>
        </p:blipFill>
        <p:spPr>
          <a:xfrm>
            <a:off x="4685813" y="4588140"/>
            <a:ext cx="3530893" cy="226985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t="3893" r="1086" b="5918"/>
          <a:stretch/>
        </p:blipFill>
        <p:spPr>
          <a:xfrm>
            <a:off x="913795" y="4588141"/>
            <a:ext cx="3551384" cy="2269859"/>
          </a:xfrm>
          <a:prstGeom prst="rect">
            <a:avLst/>
          </a:prstGeom>
        </p:spPr>
      </p:pic>
      <p:pic>
        <p:nvPicPr>
          <p:cNvPr id="9" name="Рисунок 8" descr="C:\Users\superuser\Desktop\screen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726" y="3133304"/>
            <a:ext cx="3273354" cy="2431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8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Решение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2549" y="2947207"/>
            <a:ext cx="10544237" cy="222391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ru-RU" sz="4400" dirty="0" smtClean="0">
                <a:effectLst/>
                <a:latin typeface="Calibri" panose="020F0502020204030204" pitchFamily="34" charset="0"/>
              </a:rPr>
              <a:t>Разработка системы автоматического отслеживания перемещения группы лабораторных рыб</a:t>
            </a:r>
            <a:endParaRPr lang="ru-RU" sz="440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4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29" y="471985"/>
            <a:ext cx="3923763" cy="37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Цель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2549" y="2947207"/>
            <a:ext cx="10544429" cy="222391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ru-RU" sz="4400" dirty="0" smtClean="0">
                <a:effectLst/>
                <a:latin typeface="Calibri" panose="020F0502020204030204" pitchFamily="34" charset="0"/>
              </a:rPr>
              <a:t>Разработка инструментария получения трехмерных координат лабораторных рыб</a:t>
            </a:r>
            <a:endParaRPr lang="ru-RU" sz="440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5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4826" y="46243"/>
            <a:ext cx="2512730" cy="31823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04" y="5125278"/>
            <a:ext cx="1817243" cy="12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5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Задачи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2549" y="1848255"/>
            <a:ext cx="10715007" cy="4400145"/>
          </a:xfrm>
        </p:spPr>
        <p:txBody>
          <a:bodyPr>
            <a:noAutofit/>
          </a:bodyPr>
          <a:lstStyle/>
          <a:p>
            <a:pPr lvl="0"/>
            <a:r>
              <a:rPr lang="ru-RU" sz="2800" dirty="0">
                <a:effectLst/>
                <a:latin typeface="Calibri" panose="020F0502020204030204" pitchFamily="34" charset="0"/>
              </a:rPr>
              <a:t>Проанализировать проблему;</a:t>
            </a:r>
          </a:p>
          <a:p>
            <a:pPr lvl="0"/>
            <a:r>
              <a:rPr lang="ru-RU" sz="2800" dirty="0">
                <a:effectLst/>
                <a:latin typeface="Calibri" panose="020F0502020204030204" pitchFamily="34" charset="0"/>
              </a:rPr>
              <a:t>Выявить требования к системе;</a:t>
            </a:r>
          </a:p>
          <a:p>
            <a:pPr lvl="0"/>
            <a:r>
              <a:rPr lang="ru-RU" sz="2800" dirty="0">
                <a:effectLst/>
                <a:latin typeface="Calibri" panose="020F0502020204030204" pitchFamily="34" charset="0"/>
              </a:rPr>
              <a:t>Разработать и сконструировать аппаратную часть системы;</a:t>
            </a:r>
          </a:p>
          <a:p>
            <a:pPr lvl="0"/>
            <a:r>
              <a:rPr lang="ru-RU" sz="2800" dirty="0">
                <a:effectLst/>
                <a:latin typeface="Calibri" panose="020F0502020204030204" pitchFamily="34" charset="0"/>
              </a:rPr>
              <a:t>Реализовать программное обеспечение, способное вычислять трехмерные координаты рыб;</a:t>
            </a:r>
          </a:p>
          <a:p>
            <a:pPr lvl="0"/>
            <a:r>
              <a:rPr lang="ru-RU" sz="2800" dirty="0">
                <a:effectLst/>
                <a:latin typeface="Calibri" panose="020F0502020204030204" pitchFamily="34" charset="0"/>
              </a:rPr>
              <a:t>Разработать визуализацию перемещения лабораторных рыб в трехмерном пространстве.</a:t>
            </a:r>
          </a:p>
          <a:p>
            <a:pPr marL="36900" indent="0">
              <a:buNone/>
            </a:pPr>
            <a:endParaRPr lang="ru-RU" sz="240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6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4826" y="46243"/>
            <a:ext cx="2512730" cy="31823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04" y="5125278"/>
            <a:ext cx="1817243" cy="12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Требования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4" y="1580050"/>
            <a:ext cx="10677191" cy="5104085"/>
          </a:xfrm>
        </p:spPr>
        <p:txBody>
          <a:bodyPr>
            <a:normAutofit fontScale="70000" lnSpcReduction="20000"/>
          </a:bodyPr>
          <a:lstStyle/>
          <a:p>
            <a:pPr marL="36900" indent="0">
              <a:buNone/>
            </a:pPr>
            <a:r>
              <a:rPr lang="ru-RU" sz="4000" dirty="0">
                <a:effectLst/>
                <a:latin typeface="Calibri" panose="020F0502020204030204" pitchFamily="34" charset="0"/>
              </a:rPr>
              <a:t>Аппаратная часть </a:t>
            </a:r>
            <a:r>
              <a:rPr lang="ru-RU" sz="4000" dirty="0" smtClean="0">
                <a:effectLst/>
                <a:latin typeface="Calibri" panose="020F0502020204030204" pitchFamily="34" charset="0"/>
              </a:rPr>
              <a:t>системы состоит из</a:t>
            </a:r>
            <a:r>
              <a:rPr lang="en-US" sz="4000" dirty="0" smtClean="0">
                <a:effectLst/>
                <a:latin typeface="Calibri" panose="020F0502020204030204" pitchFamily="34" charset="0"/>
              </a:rPr>
              <a:t>:</a:t>
            </a:r>
            <a:endParaRPr lang="en-US" sz="4000" dirty="0" smtClean="0">
              <a:effectLst/>
              <a:latin typeface="Calibri" panose="020F0502020204030204" pitchFamily="34" charset="0"/>
            </a:endParaRPr>
          </a:p>
          <a:p>
            <a:r>
              <a:rPr lang="ru-RU" sz="4000" dirty="0" smtClean="0">
                <a:effectLst/>
                <a:latin typeface="Calibri" panose="020F0502020204030204" pitchFamily="34" charset="0"/>
              </a:rPr>
              <a:t>стойки </a:t>
            </a:r>
            <a:r>
              <a:rPr lang="ru-RU" sz="4000" dirty="0">
                <a:effectLst/>
                <a:latin typeface="Calibri" panose="020F0502020204030204" pitchFamily="34" charset="0"/>
              </a:rPr>
              <a:t>для камер, </a:t>
            </a:r>
            <a:endParaRPr lang="en-US" sz="4000" dirty="0" smtClean="0">
              <a:effectLst/>
              <a:latin typeface="Calibri" panose="020F0502020204030204" pitchFamily="34" charset="0"/>
            </a:endParaRPr>
          </a:p>
          <a:p>
            <a:r>
              <a:rPr lang="ru-RU" sz="4000" dirty="0" smtClean="0">
                <a:effectLst/>
                <a:latin typeface="Calibri" panose="020F0502020204030204" pitchFamily="34" charset="0"/>
              </a:rPr>
              <a:t>системы </a:t>
            </a:r>
            <a:r>
              <a:rPr lang="ru-RU" sz="4000" dirty="0">
                <a:effectLst/>
                <a:latin typeface="Calibri" panose="020F0502020204030204" pitchFamily="34" charset="0"/>
              </a:rPr>
              <a:t>освещения, </a:t>
            </a:r>
            <a:endParaRPr lang="en-US" sz="4000" dirty="0" smtClean="0">
              <a:effectLst/>
              <a:latin typeface="Calibri" panose="020F0502020204030204" pitchFamily="34" charset="0"/>
            </a:endParaRPr>
          </a:p>
          <a:p>
            <a:r>
              <a:rPr lang="ru-RU" sz="4000" dirty="0" smtClean="0">
                <a:effectLst/>
                <a:latin typeface="Calibri" panose="020F0502020204030204" pitchFamily="34" charset="0"/>
              </a:rPr>
              <a:t>аквариума</a:t>
            </a:r>
            <a:r>
              <a:rPr lang="ru-RU" sz="4000" dirty="0">
                <a:effectLst/>
                <a:latin typeface="Calibri" panose="020F0502020204030204" pitchFamily="34" charset="0"/>
              </a:rPr>
              <a:t>, </a:t>
            </a:r>
            <a:endParaRPr lang="en-US" sz="4000" dirty="0" smtClean="0">
              <a:effectLst/>
              <a:latin typeface="Calibri" panose="020F0502020204030204" pitchFamily="34" charset="0"/>
            </a:endParaRPr>
          </a:p>
          <a:p>
            <a:r>
              <a:rPr lang="ru-RU" sz="4000" dirty="0" smtClean="0">
                <a:effectLst/>
                <a:latin typeface="Calibri" panose="020F0502020204030204" pitchFamily="34" charset="0"/>
              </a:rPr>
              <a:t>оборудования </a:t>
            </a:r>
            <a:r>
              <a:rPr lang="ru-RU" sz="4000" dirty="0">
                <a:effectLst/>
                <a:latin typeface="Calibri" panose="020F0502020204030204" pitchFamily="34" charset="0"/>
              </a:rPr>
              <a:t>для обеспечения жизнедеятельности в </a:t>
            </a:r>
            <a:r>
              <a:rPr lang="ru-RU" sz="4000" dirty="0" smtClean="0">
                <a:effectLst/>
                <a:latin typeface="Calibri" panose="020F0502020204030204" pitchFamily="34" charset="0"/>
              </a:rPr>
              <a:t>аквариуме,</a:t>
            </a:r>
            <a:endParaRPr lang="en-US" sz="4000" dirty="0" smtClean="0">
              <a:effectLst/>
              <a:latin typeface="Calibri" panose="020F0502020204030204" pitchFamily="34" charset="0"/>
            </a:endParaRPr>
          </a:p>
          <a:p>
            <a:r>
              <a:rPr lang="ru-RU" sz="4000" dirty="0" smtClean="0">
                <a:effectLst/>
                <a:latin typeface="Calibri" panose="020F0502020204030204" pitchFamily="34" charset="0"/>
              </a:rPr>
              <a:t>компьютера</a:t>
            </a:r>
            <a:r>
              <a:rPr lang="ru-RU" sz="4000" dirty="0">
                <a:effectLst/>
                <a:latin typeface="Calibri" panose="020F0502020204030204" pitchFamily="34" charset="0"/>
              </a:rPr>
              <a:t>.</a:t>
            </a:r>
            <a:endParaRPr lang="ru-RU" sz="4000" dirty="0" smtClean="0">
              <a:effectLst/>
              <a:latin typeface="Calibri" panose="020F0502020204030204" pitchFamily="34" charset="0"/>
            </a:endParaRPr>
          </a:p>
          <a:p>
            <a:pPr marL="36900" indent="0">
              <a:buNone/>
            </a:pPr>
            <a:r>
              <a:rPr lang="ru-RU" sz="4400" dirty="0" smtClean="0">
                <a:effectLst/>
                <a:latin typeface="Calibri" panose="020F0502020204030204" pitchFamily="34" charset="0"/>
              </a:rPr>
              <a:t>Программная </a:t>
            </a:r>
            <a:r>
              <a:rPr lang="ru-RU" sz="4400" dirty="0">
                <a:effectLst/>
                <a:latin typeface="Calibri" panose="020F0502020204030204" pitchFamily="34" charset="0"/>
              </a:rPr>
              <a:t>часть системы </a:t>
            </a:r>
            <a:r>
              <a:rPr lang="ru-RU" sz="4400" dirty="0" smtClean="0">
                <a:effectLst/>
                <a:latin typeface="Calibri" panose="020F0502020204030204" pitchFamily="34" charset="0"/>
              </a:rPr>
              <a:t>состоит из:</a:t>
            </a:r>
            <a:endParaRPr lang="en-US" sz="4400" dirty="0" smtClean="0">
              <a:effectLst/>
              <a:latin typeface="Calibri" panose="020F0502020204030204" pitchFamily="34" charset="0"/>
            </a:endParaRPr>
          </a:p>
          <a:p>
            <a:r>
              <a:rPr lang="ru-RU" sz="4400" dirty="0" smtClean="0">
                <a:effectLst/>
                <a:latin typeface="Calibri" panose="020F0502020204030204" pitchFamily="34" charset="0"/>
              </a:rPr>
              <a:t>инструментария </a:t>
            </a:r>
            <a:r>
              <a:rPr lang="ru-RU" sz="4400" dirty="0">
                <a:effectLst/>
                <a:latin typeface="Calibri" panose="020F0502020204030204" pitchFamily="34" charset="0"/>
              </a:rPr>
              <a:t>для получения трехмерных координат трех взрослых особей вида </a:t>
            </a:r>
            <a:r>
              <a:rPr lang="ru-RU" sz="4400" dirty="0" smtClean="0">
                <a:effectLst/>
                <a:latin typeface="Calibri" panose="020F0502020204030204" pitchFamily="34" charset="0"/>
              </a:rPr>
              <a:t>данио-рерио;</a:t>
            </a:r>
            <a:endParaRPr lang="en-US" sz="4400" dirty="0" smtClean="0">
              <a:effectLst/>
              <a:latin typeface="Calibri" panose="020F0502020204030204" pitchFamily="34" charset="0"/>
            </a:endParaRPr>
          </a:p>
          <a:p>
            <a:r>
              <a:rPr lang="ru-RU" sz="4400" dirty="0" smtClean="0">
                <a:effectLst/>
                <a:latin typeface="Calibri" panose="020F0502020204030204" pitchFamily="34" charset="0"/>
              </a:rPr>
              <a:t>визуализации </a:t>
            </a:r>
            <a:r>
              <a:rPr lang="ru-RU" sz="4400" dirty="0">
                <a:effectLst/>
                <a:latin typeface="Calibri" panose="020F0502020204030204" pitchFamily="34" charset="0"/>
              </a:rPr>
              <a:t>их в трехмерном пространстве. </a:t>
            </a:r>
            <a:endParaRPr lang="ru-RU" sz="4400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7</a:t>
            </a:fld>
            <a:endParaRPr lang="ru-RU" sz="4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8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Разработка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17183"/>
            <a:ext cx="10353762" cy="2622997"/>
          </a:xfrm>
        </p:spPr>
        <p:txBody>
          <a:bodyPr>
            <a:normAutofit/>
          </a:bodyPr>
          <a:lstStyle/>
          <a:p>
            <a:r>
              <a:rPr lang="ru-RU" sz="4400" dirty="0" smtClean="0">
                <a:latin typeface="Calibri" panose="020F0502020204030204" pitchFamily="34" charset="0"/>
              </a:rPr>
              <a:t>Аппаратная часть системы;</a:t>
            </a:r>
          </a:p>
          <a:p>
            <a:r>
              <a:rPr lang="ru-RU" sz="4400" dirty="0" smtClean="0">
                <a:latin typeface="Calibri" panose="020F0502020204030204" pitchFamily="34" charset="0"/>
              </a:rPr>
              <a:t>Программная часть системы.</a:t>
            </a:r>
            <a:endParaRPr lang="ru-RU" sz="4400" dirty="0">
              <a:latin typeface="Calibri" panose="020F0502020204030204" pitchFamily="34" charset="0"/>
            </a:endParaRPr>
          </a:p>
        </p:txBody>
      </p:sp>
      <p:pic>
        <p:nvPicPr>
          <p:cNvPr id="5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340180"/>
            <a:ext cx="3884786" cy="21851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8</a:t>
            </a:fld>
            <a:endParaRPr lang="ru-RU" sz="4000" dirty="0">
              <a:latin typeface="Calibri" panose="020F0502020204030204" pitchFamily="34" charset="0"/>
            </a:endParaRPr>
          </a:p>
        </p:txBody>
      </p:sp>
      <p:pic>
        <p:nvPicPr>
          <p:cNvPr id="7" name="Рисунок 6" descr="C:\Users\superuser\Desktop\scree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92" y="3482502"/>
            <a:ext cx="5725534" cy="3042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3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>
                <a:latin typeface="Calibri" panose="020F0502020204030204" pitchFamily="34" charset="0"/>
              </a:rPr>
              <a:t>Аппаратная часть системы</a:t>
            </a:r>
            <a:endParaRPr lang="ru-RU" b="1" dirty="0"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z="4000" smtClean="0">
                <a:latin typeface="Calibri" panose="020F0502020204030204" pitchFamily="34" charset="0"/>
              </a:rPr>
              <a:t>9</a:t>
            </a:fld>
            <a:endParaRPr lang="ru-RU" sz="4000" dirty="0"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0418" y="2297649"/>
            <a:ext cx="10860516" cy="3437106"/>
          </a:xfrm>
        </p:spPr>
        <p:txBody>
          <a:bodyPr>
            <a:normAutofit fontScale="92500" lnSpcReduction="20000"/>
          </a:bodyPr>
          <a:lstStyle/>
          <a:p>
            <a:r>
              <a:rPr lang="ru-RU" sz="4400" dirty="0" smtClean="0">
                <a:effectLst/>
                <a:latin typeface="Calibri" panose="020F0502020204030204" pitchFamily="34" charset="0"/>
              </a:rPr>
              <a:t>Компьютер,</a:t>
            </a:r>
          </a:p>
          <a:p>
            <a:r>
              <a:rPr lang="en-US" sz="4400" dirty="0" err="1" smtClean="0">
                <a:effectLst/>
                <a:latin typeface="Calibri" panose="020F0502020204030204" pitchFamily="34" charset="0"/>
              </a:rPr>
              <a:t>Две</a:t>
            </a:r>
            <a:r>
              <a:rPr lang="ru-RU" sz="4400" dirty="0" smtClean="0">
                <a:effectLst/>
                <a:latin typeface="Calibri" panose="020F0502020204030204" pitchFamily="34" charset="0"/>
              </a:rPr>
              <a:t> </a:t>
            </a:r>
            <a:r>
              <a:rPr lang="en-US" sz="4400" dirty="0" err="1" smtClean="0">
                <a:effectLst/>
                <a:latin typeface="Calibri" panose="020F0502020204030204" pitchFamily="34" charset="0"/>
              </a:rPr>
              <a:t>камеры</a:t>
            </a:r>
            <a:r>
              <a:rPr lang="ru-RU" sz="4400" dirty="0">
                <a:effectLst/>
                <a:latin typeface="Calibri" panose="020F0502020204030204" pitchFamily="34" charset="0"/>
              </a:rPr>
              <a:t> </a:t>
            </a:r>
            <a:r>
              <a:rPr lang="en-US" sz="4400" dirty="0" smtClean="0">
                <a:effectLst/>
                <a:latin typeface="Calibri" panose="020F0502020204030204" pitchFamily="34" charset="0"/>
              </a:rPr>
              <a:t>Point </a:t>
            </a:r>
            <a:r>
              <a:rPr lang="en-US" sz="4400" dirty="0">
                <a:effectLst/>
                <a:latin typeface="Calibri" panose="020F0502020204030204" pitchFamily="34" charset="0"/>
              </a:rPr>
              <a:t>Grey Flea3 </a:t>
            </a:r>
            <a:r>
              <a:rPr lang="en-US" sz="4400" dirty="0" smtClean="0">
                <a:effectLst/>
                <a:latin typeface="Calibri" panose="020F0502020204030204" pitchFamily="34" charset="0"/>
              </a:rPr>
              <a:t>FL3-U3-32S2M</a:t>
            </a:r>
            <a:r>
              <a:rPr lang="ru-RU" sz="4400" dirty="0" smtClean="0">
                <a:effectLst/>
                <a:latin typeface="Calibri" panose="020F0502020204030204" pitchFamily="34" charset="0"/>
              </a:rPr>
              <a:t>,</a:t>
            </a:r>
          </a:p>
          <a:p>
            <a:r>
              <a:rPr lang="ru-RU" sz="4400" smtClean="0">
                <a:effectLst/>
                <a:latin typeface="Calibri" panose="020F0502020204030204" pitchFamily="34" charset="0"/>
              </a:rPr>
              <a:t>Стойка </a:t>
            </a:r>
            <a:r>
              <a:rPr lang="ru-RU" sz="4400" dirty="0">
                <a:effectLst/>
                <a:latin typeface="Calibri" panose="020F0502020204030204" pitchFamily="34" charset="0"/>
              </a:rPr>
              <a:t>для </a:t>
            </a:r>
            <a:r>
              <a:rPr lang="ru-RU" sz="4400" dirty="0" smtClean="0">
                <a:effectLst/>
                <a:latin typeface="Calibri" panose="020F0502020204030204" pitchFamily="34" charset="0"/>
              </a:rPr>
              <a:t>камер,</a:t>
            </a:r>
          </a:p>
          <a:p>
            <a:r>
              <a:rPr lang="ru-RU" sz="4400" dirty="0" smtClean="0">
                <a:effectLst/>
                <a:latin typeface="Calibri" panose="020F0502020204030204" pitchFamily="34" charset="0"/>
              </a:rPr>
              <a:t>Система освещения,</a:t>
            </a:r>
          </a:p>
          <a:p>
            <a:r>
              <a:rPr lang="ru-RU" sz="4400" dirty="0" smtClean="0">
                <a:effectLst/>
                <a:latin typeface="Calibri" panose="020F0502020204030204" pitchFamily="34" charset="0"/>
              </a:rPr>
              <a:t>Аквариум.</a:t>
            </a:r>
          </a:p>
        </p:txBody>
      </p:sp>
      <p:pic>
        <p:nvPicPr>
          <p:cNvPr id="5" name="Объект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17" y="3729134"/>
            <a:ext cx="4478694" cy="25192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09" y="609600"/>
            <a:ext cx="3514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рифель">
  <a:themeElements>
    <a:clrScheme name="Грифель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Грифел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ифел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1806</TotalTime>
  <Words>466</Words>
  <Application>Microsoft Office PowerPoint</Application>
  <PresentationFormat>Широкоэкранный</PresentationFormat>
  <Paragraphs>117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Calisto MT</vt:lpstr>
      <vt:lpstr>Cambria Math</vt:lpstr>
      <vt:lpstr>Trebuchet MS</vt:lpstr>
      <vt:lpstr>Wingdings 2</vt:lpstr>
      <vt:lpstr>Грифель</vt:lpstr>
      <vt:lpstr>Разработка системы автоматического отслеживания перемещения группы лабораторных рыб</vt:lpstr>
      <vt:lpstr>Проблема</vt:lpstr>
      <vt:lpstr>Актуальность</vt:lpstr>
      <vt:lpstr>Решение</vt:lpstr>
      <vt:lpstr>Цель</vt:lpstr>
      <vt:lpstr>Задачи</vt:lpstr>
      <vt:lpstr>Требования</vt:lpstr>
      <vt:lpstr>Разработка</vt:lpstr>
      <vt:lpstr>Аппаратная часть системы</vt:lpstr>
      <vt:lpstr>Программная часть системы</vt:lpstr>
      <vt:lpstr>Глобальная система координат</vt:lpstr>
      <vt:lpstr>Поиск движущихся объектов</vt:lpstr>
      <vt:lpstr>Поиск движущихся объектов</vt:lpstr>
      <vt:lpstr>Поиск координат движущихся объектов</vt:lpstr>
      <vt:lpstr>Триангуляция</vt:lpstr>
      <vt:lpstr>Результаты</vt:lpstr>
      <vt:lpstr>Результаты</vt:lpstr>
      <vt:lpstr>Апробация работы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автоматического измерения  параметров поведения данио-рерио  по серии кадров из стереопары</dc:title>
  <dc:creator>superuser</dc:creator>
  <cp:lastModifiedBy>Eugene Lipkin</cp:lastModifiedBy>
  <cp:revision>99</cp:revision>
  <dcterms:created xsi:type="dcterms:W3CDTF">2012-07-30T23:42:41Z</dcterms:created>
  <dcterms:modified xsi:type="dcterms:W3CDTF">2015-06-18T07:56:10Z</dcterms:modified>
</cp:coreProperties>
</file>